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3"/>
  </p:notesMasterIdLst>
  <p:sldIdLst>
    <p:sldId id="269" r:id="rId2"/>
    <p:sldId id="268" r:id="rId3"/>
    <p:sldId id="260" r:id="rId4"/>
    <p:sldId id="259" r:id="rId5"/>
    <p:sldId id="258" r:id="rId6"/>
    <p:sldId id="267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253" autoAdjust="0"/>
  </p:normalViewPr>
  <p:slideViewPr>
    <p:cSldViewPr snapToGrid="0" showGuides="1">
      <p:cViewPr>
        <p:scale>
          <a:sx n="60" d="100"/>
          <a:sy n="60" d="100"/>
        </p:scale>
        <p:origin x="105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42538-2E99-4DD5-A488-504C2E304985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5A7D0-ED5E-4738-B8D7-CB64DF8417E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2949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= government representatives from </a:t>
            </a:r>
            <a:r>
              <a:rPr lang="en-US" dirty="0" err="1" smtClean="0"/>
              <a:t>USCG</a:t>
            </a:r>
            <a:r>
              <a:rPr lang="en-US" dirty="0" smtClean="0"/>
              <a:t>, </a:t>
            </a:r>
            <a:r>
              <a:rPr lang="en-US" dirty="0" err="1" smtClean="0"/>
              <a:t>DNER</a:t>
            </a:r>
            <a:r>
              <a:rPr lang="en-US" dirty="0" smtClean="0"/>
              <a:t>, and </a:t>
            </a:r>
            <a:r>
              <a:rPr lang="en-US" dirty="0" err="1" smtClean="0"/>
              <a:t>Agricultura</a:t>
            </a:r>
            <a:r>
              <a:rPr lang="en-US" dirty="0" smtClean="0"/>
              <a:t>. </a:t>
            </a: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094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USCG</a:t>
            </a:r>
            <a:r>
              <a:rPr lang="en-US" baseline="0" dirty="0" smtClean="0"/>
              <a:t> = US Coast Guard, </a:t>
            </a:r>
            <a:r>
              <a:rPr lang="en-US" baseline="0" dirty="0" err="1" smtClean="0"/>
              <a:t>USCBP</a:t>
            </a:r>
            <a:r>
              <a:rPr lang="en-US" baseline="0" dirty="0" smtClean="0"/>
              <a:t> = US Customs and Border Protection, </a:t>
            </a: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6686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</a:t>
            </a:r>
            <a:r>
              <a:rPr lang="en-US" baseline="0" dirty="0" smtClean="0"/>
              <a:t> trip: Department of Marine Sciences on Isla </a:t>
            </a:r>
            <a:r>
              <a:rPr lang="en-US" baseline="0" dirty="0" err="1" smtClean="0"/>
              <a:t>Magueyes</a:t>
            </a:r>
            <a:r>
              <a:rPr lang="en-US" baseline="0" dirty="0" smtClean="0"/>
              <a:t>. (1) </a:t>
            </a:r>
            <a:r>
              <a:rPr lang="en-US" baseline="0" dirty="0" err="1" smtClean="0"/>
              <a:t>Diadema</a:t>
            </a:r>
            <a:r>
              <a:rPr lang="en-US" baseline="0" dirty="0" smtClean="0"/>
              <a:t> Restoration Project – Dr. Stacey Williams (2) </a:t>
            </a:r>
            <a:r>
              <a:rPr lang="en-US" baseline="0" dirty="0" err="1" smtClean="0"/>
              <a:t>Bioptics</a:t>
            </a:r>
            <a:r>
              <a:rPr lang="en-US" baseline="0" dirty="0" smtClean="0"/>
              <a:t> and Remote Sensing Laboratory – Dr. Roy Armstrong (3) </a:t>
            </a:r>
            <a:r>
              <a:rPr lang="en-US" baseline="0" dirty="0" err="1" smtClean="0"/>
              <a:t>Caricoos</a:t>
            </a:r>
            <a:r>
              <a:rPr lang="en-US" baseline="0" dirty="0" smtClean="0"/>
              <a:t> Ocean Observing Laboratory – Julio Morell (4) </a:t>
            </a:r>
            <a:r>
              <a:rPr lang="en-US" baseline="0" dirty="0" err="1" smtClean="0"/>
              <a:t>CCRI</a:t>
            </a:r>
            <a:r>
              <a:rPr lang="en-US" baseline="0" dirty="0" smtClean="0"/>
              <a:t> – Dr. Richard </a:t>
            </a:r>
            <a:r>
              <a:rPr lang="en-US" baseline="0" dirty="0" err="1" smtClean="0"/>
              <a:t>Appledoorn</a:t>
            </a:r>
            <a:r>
              <a:rPr lang="en-US" baseline="0" dirty="0" smtClean="0"/>
              <a:t> (5) Otolith and gonad extraction. Determine age and maturity of fish – Noemi Pe</a:t>
            </a:r>
            <a:r>
              <a:rPr lang="en-US" baseline="0" dirty="0" smtClean="0">
                <a:latin typeface="Calibri" panose="020F0502020204030204" pitchFamily="34" charset="0"/>
              </a:rPr>
              <a:t>ña</a:t>
            </a: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6243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DRNA</a:t>
            </a:r>
            <a:r>
              <a:rPr lang="en-US" dirty="0" smtClean="0"/>
              <a:t>-Ranger</a:t>
            </a:r>
            <a:r>
              <a:rPr lang="en-US" baseline="0" dirty="0" smtClean="0"/>
              <a:t> Corps / </a:t>
            </a:r>
            <a:r>
              <a:rPr lang="en-US" dirty="0" smtClean="0"/>
              <a:t>NOAA Law Enforcement</a:t>
            </a:r>
            <a:r>
              <a:rPr lang="en-US" baseline="0" dirty="0" smtClean="0"/>
              <a:t> / </a:t>
            </a:r>
            <a:r>
              <a:rPr lang="en-US" dirty="0" smtClean="0"/>
              <a:t>US</a:t>
            </a:r>
            <a:r>
              <a:rPr lang="en-US" baseline="0" dirty="0" smtClean="0"/>
              <a:t> Custom and Border Protection / US Coast Guard / </a:t>
            </a:r>
            <a:r>
              <a:rPr lang="en-US" baseline="0" dirty="0" err="1" smtClean="0"/>
              <a:t>DRNA</a:t>
            </a:r>
            <a:r>
              <a:rPr lang="en-US" baseline="0" dirty="0" smtClean="0"/>
              <a:t> - Navigation</a:t>
            </a: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0787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muestra</a:t>
            </a:r>
            <a:r>
              <a:rPr lang="en-US" baseline="0" dirty="0" smtClean="0"/>
              <a:t> de los </a:t>
            </a:r>
            <a:r>
              <a:rPr lang="en-US" baseline="0" dirty="0" err="1" smtClean="0"/>
              <a:t>comentarios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evaluaciones</a:t>
            </a: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2667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idea era </a:t>
            </a:r>
            <a:r>
              <a:rPr lang="en-US" dirty="0" err="1" smtClean="0"/>
              <a:t>que</a:t>
            </a:r>
            <a:r>
              <a:rPr lang="en-US" dirty="0" smtClean="0"/>
              <a:t> 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proximo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MREP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fuese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Islas </a:t>
            </a:r>
            <a:r>
              <a:rPr lang="en-US" baseline="0" dirty="0" err="1" smtClean="0"/>
              <a:t>Virgenes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mucha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demanda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PR. </a:t>
            </a:r>
            <a:r>
              <a:rPr lang="en-US" baseline="0" dirty="0" err="1" smtClean="0"/>
              <a:t>Posiblemente</a:t>
            </a:r>
            <a:r>
              <a:rPr lang="en-US" baseline="0" dirty="0" smtClean="0"/>
              <a:t> lo </a:t>
            </a:r>
            <a:r>
              <a:rPr lang="en-US" baseline="0" dirty="0" err="1" smtClean="0"/>
              <a:t>hacemos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PR, </a:t>
            </a:r>
            <a:r>
              <a:rPr lang="en-US" baseline="0" dirty="0" err="1" smtClean="0"/>
              <a:t>mientras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USVI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hablando</a:t>
            </a:r>
            <a:r>
              <a:rPr lang="en-US" baseline="0" dirty="0" smtClean="0"/>
              <a:t> con los </a:t>
            </a:r>
            <a:r>
              <a:rPr lang="en-US" baseline="0" dirty="0" err="1" smtClean="0"/>
              <a:t>pescadores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introduciendo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concepto</a:t>
            </a:r>
            <a:r>
              <a:rPr lang="en-US" baseline="0" dirty="0" smtClean="0"/>
              <a:t> del workshop y </a:t>
            </a:r>
            <a:r>
              <a:rPr lang="en-US" baseline="0" dirty="0" err="1" smtClean="0"/>
              <a:t>planificar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para finales del 2016 o </a:t>
            </a:r>
            <a:r>
              <a:rPr lang="en-US" baseline="0" dirty="0" err="1" smtClean="0"/>
              <a:t>principios</a:t>
            </a:r>
            <a:r>
              <a:rPr lang="en-US" baseline="0" dirty="0" smtClean="0"/>
              <a:t> del 2017. </a:t>
            </a:r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10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67875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A7D0-ED5E-4738-B8D7-CB64DF8417E5}" type="slidenum">
              <a:rPr lang="es-PR" smtClean="0"/>
              <a:t>11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0918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5337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5654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2609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5347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5446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4142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15421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0037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9598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7449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981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8151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5213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2507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6004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2045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6047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0ED1C1-A45F-4B27-96F3-F6E03FD8C5A0}" type="datetimeFigureOut">
              <a:rPr lang="es-PR" smtClean="0"/>
              <a:t>17/04/2015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9EB87E9-E085-4517-853B-D5B1C80E11DD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019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60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34" Type="http://schemas.openxmlformats.org/officeDocument/2006/relationships/image" Target="../media/image68.jpeg"/><Relationship Id="rId7" Type="http://schemas.openxmlformats.org/officeDocument/2006/relationships/image" Target="../media/image41.jp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jpeg"/><Relationship Id="rId3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jpg"/><Relationship Id="rId20" Type="http://schemas.openxmlformats.org/officeDocument/2006/relationships/image" Target="../media/image54.jpeg"/><Relationship Id="rId29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8.jpeg"/><Relationship Id="rId32" Type="http://schemas.openxmlformats.org/officeDocument/2006/relationships/image" Target="../media/image66.jpeg"/><Relationship Id="rId5" Type="http://schemas.openxmlformats.org/officeDocument/2006/relationships/image" Target="../media/image39.jp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28" Type="http://schemas.openxmlformats.org/officeDocument/2006/relationships/image" Target="../media/image62.jp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31" Type="http://schemas.openxmlformats.org/officeDocument/2006/relationships/image" Target="../media/image65.jpeg"/><Relationship Id="rId4" Type="http://schemas.openxmlformats.org/officeDocument/2006/relationships/image" Target="../media/image38.jp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Relationship Id="rId27" Type="http://schemas.openxmlformats.org/officeDocument/2006/relationships/image" Target="../media/image61.jpeg"/><Relationship Id="rId30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9" y="4936294"/>
            <a:ext cx="2084799" cy="783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9" y="3137338"/>
            <a:ext cx="1148029" cy="948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94" y="575907"/>
            <a:ext cx="5931211" cy="43603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4096" y="5171877"/>
            <a:ext cx="4303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CARIBBEAN INITIATIVE</a:t>
            </a:r>
            <a:endParaRPr lang="es-PR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33" y="575907"/>
            <a:ext cx="1784872" cy="645553"/>
          </a:xfrm>
          <a:prstGeom prst="rect">
            <a:avLst/>
          </a:prstGeom>
          <a:ln w="3175" cap="sq">
            <a:noFill/>
            <a:miter lim="800000"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5" y="1679094"/>
            <a:ext cx="891515" cy="8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838452"/>
            <a:ext cx="5106026" cy="3424107"/>
          </a:xfrm>
        </p:spPr>
        <p:txBody>
          <a:bodyPr/>
          <a:lstStyle/>
          <a:p>
            <a:r>
              <a:rPr lang="en-US" dirty="0" smtClean="0"/>
              <a:t>Plans to hold Steering Committee meeting to discuss results and outcomes</a:t>
            </a:r>
          </a:p>
          <a:p>
            <a:pPr lvl="1"/>
            <a:r>
              <a:rPr lang="en-US" dirty="0" smtClean="0"/>
              <a:t>Tentative dates: May-</a:t>
            </a:r>
            <a:r>
              <a:rPr lang="en-US" dirty="0" err="1" smtClean="0"/>
              <a:t>june</a:t>
            </a:r>
            <a:endParaRPr lang="es-P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1838452"/>
            <a:ext cx="5105400" cy="3424107"/>
          </a:xfrm>
        </p:spPr>
        <p:txBody>
          <a:bodyPr/>
          <a:lstStyle/>
          <a:p>
            <a:r>
              <a:rPr lang="en-US" dirty="0" err="1" smtClean="0"/>
              <a:t>MREP</a:t>
            </a:r>
            <a:r>
              <a:rPr lang="en-US" dirty="0" smtClean="0"/>
              <a:t> 2016 </a:t>
            </a:r>
          </a:p>
          <a:p>
            <a:pPr lvl="1"/>
            <a:r>
              <a:rPr lang="en-US" dirty="0" smtClean="0"/>
              <a:t>Puerto Rico?</a:t>
            </a:r>
          </a:p>
          <a:p>
            <a:pPr lvl="1"/>
            <a:r>
              <a:rPr lang="en-US" dirty="0" err="1" smtClean="0"/>
              <a:t>USVI</a:t>
            </a:r>
            <a:r>
              <a:rPr lang="en-US" dirty="0" smtClean="0"/>
              <a:t>?</a:t>
            </a:r>
            <a:endParaRPr lang="es-P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78" y="3757582"/>
            <a:ext cx="4751882" cy="26729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69" y="3742124"/>
            <a:ext cx="4779364" cy="268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113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43" y="247650"/>
            <a:ext cx="9586913" cy="6391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0"/>
            <a:ext cx="2344616" cy="2336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6" y="1525190"/>
            <a:ext cx="5076826" cy="38076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536">
            <a:off x="1758196" y="2782887"/>
            <a:ext cx="5114924" cy="3409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7" y="621570"/>
            <a:ext cx="4137479" cy="3103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97" y="160447"/>
            <a:ext cx="5590147" cy="372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90" y="2888037"/>
            <a:ext cx="4667189" cy="3111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99" y="714420"/>
            <a:ext cx="5711429" cy="3807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7" y="2805675"/>
            <a:ext cx="4338681" cy="3459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675975" y="3848117"/>
            <a:ext cx="3273781" cy="2182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60369"/>
            <a:ext cx="5773453" cy="384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43" y="2831803"/>
            <a:ext cx="5464977" cy="364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9" y="1678073"/>
            <a:ext cx="3539603" cy="4719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84" y="1944888"/>
            <a:ext cx="3325466" cy="4433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598">
            <a:off x="3915153" y="661273"/>
            <a:ext cx="4679729" cy="3120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8" y="3321066"/>
            <a:ext cx="4461575" cy="297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43" y="3335253"/>
            <a:ext cx="4338484" cy="289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13" y="952107"/>
            <a:ext cx="4274214" cy="2849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01" y="1943051"/>
            <a:ext cx="3114196" cy="415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6" y="557905"/>
            <a:ext cx="5809755" cy="407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" y="761523"/>
            <a:ext cx="5342099" cy="356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32" y="613455"/>
            <a:ext cx="5310071" cy="3540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08" y="3374793"/>
            <a:ext cx="4796040" cy="319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04" y="698441"/>
            <a:ext cx="5322280" cy="3546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41" y="3034735"/>
            <a:ext cx="4924556" cy="3283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93526"/>
            <a:ext cx="3514724" cy="4686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44" y="602629"/>
            <a:ext cx="4548661" cy="3032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78" y="3283805"/>
            <a:ext cx="4837055" cy="3224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17" y="935396"/>
            <a:ext cx="5611286" cy="3740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17" y="2307595"/>
            <a:ext cx="4819578" cy="3213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20668" r="25663" b="11505"/>
          <a:stretch/>
        </p:blipFill>
        <p:spPr>
          <a:xfrm>
            <a:off x="5467437" y="298529"/>
            <a:ext cx="5008280" cy="342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44" y="2899162"/>
            <a:ext cx="4322585" cy="288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9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4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70" presetID="4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3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xit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xit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xit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2500"/>
                            </p:stCondLst>
                            <p:childTnLst>
                              <p:par>
                                <p:cTn id="3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6" presetClass="exit" presetSubtype="4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6" presetClass="exit" presetSubtype="4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4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4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8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7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Collaborating partners</a:t>
            </a:r>
            <a:endParaRPr lang="es-P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6" y="4629815"/>
            <a:ext cx="3443273" cy="1294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5" y="2214694"/>
            <a:ext cx="2503710" cy="2069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30" y="4739821"/>
            <a:ext cx="3275358" cy="118463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5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dates and location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Original dates: Oct. 14-16, 2014</a:t>
            </a:r>
            <a:endParaRPr lang="es-P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New dates: January 27 – 29, 2015</a:t>
            </a:r>
          </a:p>
          <a:p>
            <a:r>
              <a:rPr lang="en-US" dirty="0" smtClean="0"/>
              <a:t>Hotel villa </a:t>
            </a:r>
            <a:r>
              <a:rPr lang="en-US" dirty="0" err="1" smtClean="0"/>
              <a:t>parguera</a:t>
            </a:r>
            <a:r>
              <a:rPr lang="en-US" dirty="0" smtClean="0"/>
              <a:t>, la </a:t>
            </a:r>
            <a:r>
              <a:rPr lang="en-US" dirty="0" err="1" smtClean="0"/>
              <a:t>parguera-lajas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All participants and speakers confirmed for new dates</a:t>
            </a:r>
          </a:p>
        </p:txBody>
      </p:sp>
      <p:pic>
        <p:nvPicPr>
          <p:cNvPr id="2050" name="Picture 2" descr="https://scontent-b-mia.xx.fbcdn.net/hphotos-xpf1/v/t1.0-9/s720x720/1959525_10154715506280564_843943027517788610_n.jpg?oh=7e2db97c8ec128b6d5d2f9aeac87f63c&amp;oe=54D2A8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62" y="2886075"/>
            <a:ext cx="4530725" cy="36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3774" y="3087741"/>
            <a:ext cx="4775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CANCELED: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HURRICANE GONZALO</a:t>
            </a:r>
            <a:endParaRPr lang="es-P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organization and participation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852742"/>
            <a:ext cx="5106026" cy="3424107"/>
          </a:xfrm>
        </p:spPr>
        <p:txBody>
          <a:bodyPr/>
          <a:lstStyle/>
          <a:p>
            <a:r>
              <a:rPr lang="en-US" dirty="0" smtClean="0"/>
              <a:t>Workshop moderators</a:t>
            </a:r>
          </a:p>
          <a:p>
            <a:pPr lvl="1"/>
            <a:r>
              <a:rPr lang="en-US" dirty="0" smtClean="0"/>
              <a:t>Carlos Velazquez</a:t>
            </a:r>
          </a:p>
          <a:p>
            <a:pPr lvl="1"/>
            <a:r>
              <a:rPr lang="en-US" dirty="0" smtClean="0"/>
              <a:t>Roberto </a:t>
            </a:r>
            <a:r>
              <a:rPr lang="en-US" dirty="0" err="1" smtClean="0"/>
              <a:t>silva</a:t>
            </a:r>
            <a:endParaRPr lang="en-US" dirty="0" smtClean="0"/>
          </a:p>
          <a:p>
            <a:pPr lvl="1"/>
            <a:r>
              <a:rPr lang="en-US" dirty="0" smtClean="0"/>
              <a:t>Marcos </a:t>
            </a:r>
            <a:r>
              <a:rPr lang="en-US" dirty="0" err="1" smtClean="0"/>
              <a:t>Hanke</a:t>
            </a:r>
            <a:endParaRPr lang="es-P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913775" y="3691807"/>
            <a:ext cx="5105400" cy="26947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Participants enrolled</a:t>
            </a:r>
          </a:p>
          <a:p>
            <a:pPr lvl="1"/>
            <a:r>
              <a:rPr lang="en-US" dirty="0" smtClean="0"/>
              <a:t>27 commercial fishers (1 </a:t>
            </a:r>
            <a:r>
              <a:rPr lang="en-US" dirty="0" err="1" smtClean="0"/>
              <a:t>usvi</a:t>
            </a:r>
            <a:r>
              <a:rPr lang="en-US" dirty="0" smtClean="0"/>
              <a:t> commercial fisher)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 recreational fishers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other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37 participants total</a:t>
            </a:r>
            <a:endParaRPr lang="es-P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21094" r="27652" b="34801"/>
          <a:stretch/>
        </p:blipFill>
        <p:spPr>
          <a:xfrm>
            <a:off x="8515349" y="1852742"/>
            <a:ext cx="2986089" cy="2405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29617" r="45266" b="29900"/>
          <a:stretch/>
        </p:blipFill>
        <p:spPr>
          <a:xfrm>
            <a:off x="4835646" y="1775370"/>
            <a:ext cx="3108204" cy="2502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1" t="19603" r="28930" b="38423"/>
          <a:stretch/>
        </p:blipFill>
        <p:spPr>
          <a:xfrm>
            <a:off x="6590674" y="4135332"/>
            <a:ext cx="3350372" cy="2598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12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1" y="564224"/>
            <a:ext cx="3529012" cy="3078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16" y="4137475"/>
            <a:ext cx="3790482" cy="25269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22" y="880190"/>
            <a:ext cx="3862271" cy="2779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13" y="2020565"/>
            <a:ext cx="4906170" cy="2759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3774" y="7412"/>
            <a:ext cx="10364451" cy="1596177"/>
          </a:xfrm>
        </p:spPr>
        <p:txBody>
          <a:bodyPr/>
          <a:lstStyle/>
          <a:p>
            <a:r>
              <a:rPr lang="en-US" dirty="0" smtClean="0"/>
              <a:t>Day 1: Science workshop</a:t>
            </a:r>
            <a:endParaRPr lang="es-P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" y="3931205"/>
            <a:ext cx="4099887" cy="27332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3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38" y="3279594"/>
            <a:ext cx="2466399" cy="3288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4" y="277867"/>
            <a:ext cx="2473051" cy="329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4" y="3895213"/>
            <a:ext cx="3760687" cy="28205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49" y="277867"/>
            <a:ext cx="2144898" cy="285986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1" y="1732181"/>
            <a:ext cx="2764631" cy="3686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3774" y="136004"/>
            <a:ext cx="10364451" cy="1596177"/>
          </a:xfrm>
        </p:spPr>
        <p:txBody>
          <a:bodyPr/>
          <a:lstStyle/>
          <a:p>
            <a:r>
              <a:rPr lang="en-US" dirty="0" smtClean="0"/>
              <a:t>Day 1: Science workshop</a:t>
            </a:r>
            <a:br>
              <a:rPr lang="en-US" dirty="0" smtClean="0"/>
            </a:br>
            <a:r>
              <a:rPr lang="en-US" i="1" dirty="0" smtClean="0"/>
              <a:t>Field visit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8961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9" y="1410176"/>
            <a:ext cx="3885145" cy="259009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75" y="1502376"/>
            <a:ext cx="3178968" cy="2119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55" y="4098888"/>
            <a:ext cx="3907294" cy="260486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0" y="4133587"/>
            <a:ext cx="3885145" cy="259009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20" name="Title 12"/>
          <p:cNvSpPr>
            <a:spLocks noGrp="1"/>
          </p:cNvSpPr>
          <p:nvPr>
            <p:ph type="title"/>
          </p:nvPr>
        </p:nvSpPr>
        <p:spPr>
          <a:xfrm>
            <a:off x="913774" y="136004"/>
            <a:ext cx="10364451" cy="1596177"/>
          </a:xfrm>
        </p:spPr>
        <p:txBody>
          <a:bodyPr/>
          <a:lstStyle/>
          <a:p>
            <a:r>
              <a:rPr lang="en-US" dirty="0" smtClean="0"/>
              <a:t>Day 2: management workshop</a:t>
            </a:r>
            <a:endParaRPr lang="es-PR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55" y="1277553"/>
            <a:ext cx="3900210" cy="263699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91" y="4098888"/>
            <a:ext cx="3188352" cy="22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357762"/>
            <a:ext cx="3474590" cy="23163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69" y="1357762"/>
            <a:ext cx="3683031" cy="24553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2" y="4201007"/>
            <a:ext cx="3570018" cy="23800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4158142"/>
            <a:ext cx="3570020" cy="23800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90" y="2472100"/>
            <a:ext cx="4123705" cy="2749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itle 12"/>
          <p:cNvSpPr>
            <a:spLocks noGrp="1"/>
          </p:cNvSpPr>
          <p:nvPr>
            <p:ph type="title"/>
          </p:nvPr>
        </p:nvSpPr>
        <p:spPr>
          <a:xfrm>
            <a:off x="913774" y="-6876"/>
            <a:ext cx="10364451" cy="1596177"/>
          </a:xfrm>
        </p:spPr>
        <p:txBody>
          <a:bodyPr/>
          <a:lstStyle/>
          <a:p>
            <a:r>
              <a:rPr lang="en-US" dirty="0" smtClean="0"/>
              <a:t>Day 3: law enforcement workshop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4501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Participant’s Evaluation and comments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952754"/>
            <a:ext cx="5106026" cy="3424107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Involvment</a:t>
            </a:r>
            <a:r>
              <a:rPr lang="en-US" dirty="0" smtClean="0"/>
              <a:t> in Council meetings and processes prior to workshop: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Willingness to participate in the fishery management process as a result of this workshop</a:t>
            </a:r>
          </a:p>
          <a:p>
            <a:pPr marL="457200" lvl="1" indent="0">
              <a:buNone/>
            </a:pPr>
            <a:endParaRPr lang="es-P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45425810"/>
              </p:ext>
            </p:extLst>
          </p:nvPr>
        </p:nvGraphicFramePr>
        <p:xfrm>
          <a:off x="1059028" y="2784857"/>
          <a:ext cx="481552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89"/>
                <a:gridCol w="771526"/>
                <a:gridCol w="702697"/>
                <a:gridCol w="697480"/>
                <a:gridCol w="12287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 involved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involved</a:t>
                      </a:r>
                      <a:endParaRPr lang="es-P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36%</a:t>
                      </a:r>
                      <a:endParaRPr lang="es-P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505216"/>
              </p:ext>
            </p:extLst>
          </p:nvPr>
        </p:nvGraphicFramePr>
        <p:xfrm>
          <a:off x="1059028" y="5376861"/>
          <a:ext cx="481552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89"/>
                <a:gridCol w="771526"/>
                <a:gridCol w="702697"/>
                <a:gridCol w="697480"/>
                <a:gridCol w="12287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 likely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likely</a:t>
                      </a:r>
                      <a:endParaRPr lang="es-P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91%</a:t>
                      </a:r>
                      <a:endParaRPr lang="es-P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6267765" y="2105154"/>
            <a:ext cx="5106026" cy="41607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PR" dirty="0" smtClean="0"/>
              <a:t>“</a:t>
            </a:r>
            <a:r>
              <a:rPr lang="es-PR" dirty="0" err="1" smtClean="0"/>
              <a:t>The</a:t>
            </a:r>
            <a:r>
              <a:rPr lang="es-PR" dirty="0" smtClean="0"/>
              <a:t> workshop </a:t>
            </a:r>
            <a:r>
              <a:rPr lang="es-PR" dirty="0" err="1" smtClean="0"/>
              <a:t>clarified</a:t>
            </a:r>
            <a:r>
              <a:rPr lang="es-PR" dirty="0" smtClean="0"/>
              <a:t> a </a:t>
            </a:r>
            <a:r>
              <a:rPr lang="es-PR" dirty="0" err="1" smtClean="0"/>
              <a:t>lot</a:t>
            </a:r>
            <a:r>
              <a:rPr lang="es-PR" dirty="0" smtClean="0"/>
              <a:t> of </a:t>
            </a:r>
            <a:r>
              <a:rPr lang="es-PR" dirty="0" err="1" smtClean="0"/>
              <a:t>questions</a:t>
            </a:r>
            <a:r>
              <a:rPr lang="es-PR" dirty="0" smtClean="0"/>
              <a:t> </a:t>
            </a:r>
            <a:r>
              <a:rPr lang="es-PR" dirty="0" err="1" smtClean="0"/>
              <a:t>regarding</a:t>
            </a:r>
            <a:r>
              <a:rPr lang="es-PR" dirty="0" smtClean="0"/>
              <a:t> </a:t>
            </a:r>
            <a:r>
              <a:rPr lang="es-PR" dirty="0" err="1" smtClean="0"/>
              <a:t>regulations</a:t>
            </a:r>
            <a:r>
              <a:rPr lang="es-PR" dirty="0" smtClean="0"/>
              <a:t> and </a:t>
            </a:r>
            <a:r>
              <a:rPr lang="es-PR" dirty="0" err="1" smtClean="0"/>
              <a:t>the</a:t>
            </a:r>
            <a:r>
              <a:rPr lang="es-PR" dirty="0" smtClean="0"/>
              <a:t> role of </a:t>
            </a:r>
            <a:r>
              <a:rPr lang="es-PR" dirty="0" err="1" smtClean="0"/>
              <a:t>the</a:t>
            </a:r>
            <a:r>
              <a:rPr lang="es-PR" dirty="0" smtClean="0"/>
              <a:t> agencies” </a:t>
            </a:r>
            <a:r>
              <a:rPr lang="es-PR" sz="1400" dirty="0" smtClean="0"/>
              <a:t> -Workshop </a:t>
            </a:r>
            <a:r>
              <a:rPr lang="es-PR" sz="1400" dirty="0" err="1" smtClean="0"/>
              <a:t>participant</a:t>
            </a:r>
            <a:endParaRPr lang="es-PR" dirty="0" smtClean="0"/>
          </a:p>
          <a:p>
            <a:pPr marL="0" indent="0">
              <a:buNone/>
            </a:pPr>
            <a:endParaRPr lang="es-PR" dirty="0" smtClean="0"/>
          </a:p>
          <a:p>
            <a:r>
              <a:rPr lang="es-PR" dirty="0" smtClean="0"/>
              <a:t>Has </a:t>
            </a:r>
            <a:r>
              <a:rPr lang="es-PR" dirty="0" err="1" smtClean="0"/>
              <a:t>your</a:t>
            </a:r>
            <a:r>
              <a:rPr lang="es-PR" dirty="0" smtClean="0"/>
              <a:t> </a:t>
            </a:r>
            <a:r>
              <a:rPr lang="es-PR" dirty="0" err="1" smtClean="0"/>
              <a:t>perception</a:t>
            </a:r>
            <a:r>
              <a:rPr lang="es-PR" dirty="0" smtClean="0"/>
              <a:t> of </a:t>
            </a:r>
            <a:r>
              <a:rPr lang="es-PR" dirty="0" err="1" smtClean="0"/>
              <a:t>fisheries</a:t>
            </a:r>
            <a:r>
              <a:rPr lang="es-PR" dirty="0" smtClean="0"/>
              <a:t> </a:t>
            </a:r>
            <a:r>
              <a:rPr lang="es-PR" dirty="0" err="1" smtClean="0"/>
              <a:t>management</a:t>
            </a:r>
            <a:r>
              <a:rPr lang="es-PR" dirty="0" smtClean="0"/>
              <a:t> </a:t>
            </a:r>
            <a:r>
              <a:rPr lang="es-PR" dirty="0" err="1" smtClean="0"/>
              <a:t>changed</a:t>
            </a:r>
            <a:r>
              <a:rPr lang="es-PR" dirty="0" smtClean="0"/>
              <a:t> as a </a:t>
            </a:r>
            <a:r>
              <a:rPr lang="es-PR" dirty="0" err="1" smtClean="0"/>
              <a:t>result</a:t>
            </a:r>
            <a:r>
              <a:rPr lang="es-PR" dirty="0" smtClean="0"/>
              <a:t> of </a:t>
            </a:r>
            <a:r>
              <a:rPr lang="es-PR" dirty="0" err="1" smtClean="0"/>
              <a:t>this</a:t>
            </a:r>
            <a:r>
              <a:rPr lang="es-PR" dirty="0" smtClean="0"/>
              <a:t> workshop?</a:t>
            </a:r>
          </a:p>
          <a:p>
            <a:pPr lvl="1"/>
            <a:r>
              <a:rPr lang="es-PR" dirty="0" smtClean="0"/>
              <a:t>“Yes, </a:t>
            </a:r>
            <a:r>
              <a:rPr lang="es-PR" dirty="0" err="1" smtClean="0"/>
              <a:t>but</a:t>
            </a:r>
            <a:r>
              <a:rPr lang="es-PR" dirty="0" smtClean="0"/>
              <a:t> </a:t>
            </a:r>
            <a:r>
              <a:rPr lang="es-PR" dirty="0" err="1" smtClean="0"/>
              <a:t>only</a:t>
            </a:r>
            <a:r>
              <a:rPr lang="es-PR" dirty="0" smtClean="0"/>
              <a:t> as </a:t>
            </a:r>
            <a:r>
              <a:rPr lang="es-PR" dirty="0" err="1" smtClean="0"/>
              <a:t>long</a:t>
            </a:r>
            <a:r>
              <a:rPr lang="es-PR" dirty="0" smtClean="0"/>
              <a:t> as </a:t>
            </a:r>
            <a:r>
              <a:rPr lang="es-PR" dirty="0" err="1" smtClean="0"/>
              <a:t>fishermen</a:t>
            </a:r>
            <a:r>
              <a:rPr lang="es-PR" dirty="0" smtClean="0"/>
              <a:t> </a:t>
            </a:r>
            <a:r>
              <a:rPr lang="es-PR" dirty="0" err="1" smtClean="0"/>
              <a:t>continue</a:t>
            </a:r>
            <a:r>
              <a:rPr lang="es-PR" dirty="0" smtClean="0"/>
              <a:t> to be </a:t>
            </a:r>
            <a:r>
              <a:rPr lang="es-PR" dirty="0" err="1" smtClean="0"/>
              <a:t>involved</a:t>
            </a:r>
            <a:r>
              <a:rPr lang="es-PR" dirty="0" smtClean="0"/>
              <a:t> in </a:t>
            </a:r>
            <a:r>
              <a:rPr lang="es-PR" dirty="0" err="1" smtClean="0"/>
              <a:t>the</a:t>
            </a:r>
            <a:r>
              <a:rPr lang="es-PR" dirty="0" smtClean="0"/>
              <a:t> </a:t>
            </a:r>
            <a:r>
              <a:rPr lang="es-PR" dirty="0" err="1" smtClean="0"/>
              <a:t>process</a:t>
            </a:r>
            <a:r>
              <a:rPr lang="es-PR" dirty="0" smtClean="0"/>
              <a:t>” </a:t>
            </a:r>
            <a:r>
              <a:rPr lang="es-PR" sz="1400" dirty="0"/>
              <a:t>-Workshop </a:t>
            </a:r>
            <a:r>
              <a:rPr lang="es-PR" sz="1400" dirty="0" err="1"/>
              <a:t>participant</a:t>
            </a:r>
            <a:endParaRPr lang="es-PR" sz="1400" dirty="0"/>
          </a:p>
          <a:p>
            <a:pPr lvl="1"/>
            <a:endParaRPr lang="en-US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4126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2066</TotalTime>
  <Words>421</Words>
  <Application>Microsoft Office PowerPoint</Application>
  <PresentationFormat>Widescreen</PresentationFormat>
  <Paragraphs>73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Droplet</vt:lpstr>
      <vt:lpstr>PowerPoint Presentation</vt:lpstr>
      <vt:lpstr>Collaborating partners</vt:lpstr>
      <vt:lpstr>Workshop dates and location</vt:lpstr>
      <vt:lpstr>Workshop organization and participation</vt:lpstr>
      <vt:lpstr>Day 1: Science workshop</vt:lpstr>
      <vt:lpstr>Day 1: Science workshop Field visit</vt:lpstr>
      <vt:lpstr>Day 2: management workshop</vt:lpstr>
      <vt:lpstr>Day 3: law enforcement workshop</vt:lpstr>
      <vt:lpstr>Participant’s Evaluation and comments</vt:lpstr>
      <vt:lpstr>Next Steps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resource education program – caribbean initiative update</dc:title>
  <dc:creator>Helena Antoun</dc:creator>
  <cp:lastModifiedBy>Helena Antoun</cp:lastModifiedBy>
  <cp:revision>72</cp:revision>
  <dcterms:created xsi:type="dcterms:W3CDTF">2014-12-04T18:12:29Z</dcterms:created>
  <dcterms:modified xsi:type="dcterms:W3CDTF">2015-04-17T22:21:13Z</dcterms:modified>
</cp:coreProperties>
</file>